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5" r:id="rId8"/>
    <p:sldId id="267" r:id="rId9"/>
    <p:sldId id="268" r:id="rId10"/>
    <p:sldId id="262" r:id="rId11"/>
    <p:sldId id="263" r:id="rId12"/>
  </p:sldIdLst>
  <p:sldSz cx="9144000" cy="5143500" type="screen16x9"/>
  <p:notesSz cx="6858000" cy="9144000"/>
  <p:embeddedFontLst>
    <p:embeddedFont>
      <p:font typeface="Roboto" panose="02000000000000000000" pitchFamily="2"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c6f73a04f_0_4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c6f73a04f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c6f73a0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73a0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6f73a04f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73a04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c6f73a04f_0_2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c6f73a04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533b674677_0_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533b67467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73a04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6187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73a04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2571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73a04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1076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Capstone Project (DAP)</a:t>
            </a:r>
            <a:endParaRPr/>
          </a:p>
        </p:txBody>
      </p:sp>
      <p:sp>
        <p:nvSpPr>
          <p:cNvPr id="68" name="Google Shape;68;p13"/>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A PowerBI Dashboard</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9"/>
          <p:cNvSpPr txBox="1">
            <a:spLocks noGrp="1"/>
          </p:cNvSpPr>
          <p:nvPr>
            <p:ph type="title"/>
          </p:nvPr>
        </p:nvSpPr>
        <p:spPr>
          <a:xfrm>
            <a:off x="490250" y="488250"/>
            <a:ext cx="7810800" cy="94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a:t>Conclusion</a:t>
            </a:r>
            <a:endParaRPr sz="4800"/>
          </a:p>
        </p:txBody>
      </p:sp>
      <p:sp>
        <p:nvSpPr>
          <p:cNvPr id="105" name="Google Shape;105;p19"/>
          <p:cNvSpPr txBox="1"/>
          <p:nvPr/>
        </p:nvSpPr>
        <p:spPr>
          <a:xfrm>
            <a:off x="771525" y="1485900"/>
            <a:ext cx="68865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a:solidFill>
                  <a:schemeClr val="lt1"/>
                </a:solidFill>
                <a:latin typeface="Roboto"/>
                <a:ea typeface="Roboto"/>
                <a:cs typeface="Roboto"/>
                <a:sym typeface="Roboto"/>
              </a:rPr>
              <a:t>Good visualized data presentation makes an organization effective and is also instrumental in decision making.</a:t>
            </a:r>
            <a:endParaRPr sz="2000">
              <a:solidFill>
                <a:schemeClr val="lt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Thank You</a:t>
            </a:r>
            <a:endParaRPr sz="3000"/>
          </a:p>
        </p:txBody>
      </p:sp>
      <p:sp>
        <p:nvSpPr>
          <p:cNvPr id="111" name="Google Shape;111;p2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dirty="0"/>
              <a:t>Team Autumn</a:t>
            </a:r>
            <a:endParaRPr sz="2100" dirty="0"/>
          </a:p>
          <a:p>
            <a:pPr marL="0" lvl="0" indent="0" algn="l" rtl="0">
              <a:spcBef>
                <a:spcPts val="0"/>
              </a:spcBef>
              <a:spcAft>
                <a:spcPts val="0"/>
              </a:spcAft>
              <a:buNone/>
            </a:pPr>
            <a:endParaRPr sz="1400" dirty="0"/>
          </a:p>
          <a:p>
            <a:pPr marL="0" lvl="0" indent="0" algn="l" rtl="0">
              <a:spcBef>
                <a:spcPts val="0"/>
              </a:spcBef>
              <a:spcAft>
                <a:spcPts val="0"/>
              </a:spcAft>
              <a:buNone/>
            </a:pPr>
            <a:r>
              <a:rPr lang="en" sz="2100" b="1" u="sng" dirty="0"/>
              <a:t>Group Members</a:t>
            </a:r>
            <a:endParaRPr sz="2100" b="1" u="sng" dirty="0"/>
          </a:p>
          <a:p>
            <a:pPr marL="0" lvl="0" indent="0" algn="l" rtl="0">
              <a:spcBef>
                <a:spcPts val="0"/>
              </a:spcBef>
              <a:spcAft>
                <a:spcPts val="0"/>
              </a:spcAft>
              <a:buNone/>
            </a:pPr>
            <a:r>
              <a:rPr lang="en" sz="1900" dirty="0"/>
              <a:t>Winifred Kwakye</a:t>
            </a:r>
            <a:endParaRPr sz="1900" dirty="0"/>
          </a:p>
          <a:p>
            <a:pPr marL="0" lvl="0" indent="0" algn="l" rtl="0">
              <a:spcBef>
                <a:spcPts val="0"/>
              </a:spcBef>
              <a:spcAft>
                <a:spcPts val="0"/>
              </a:spcAft>
              <a:buNone/>
            </a:pPr>
            <a:r>
              <a:rPr lang="en" sz="1900" dirty="0"/>
              <a:t>Evans Tetteh Akoto</a:t>
            </a:r>
            <a:endParaRPr sz="1900" dirty="0"/>
          </a:p>
          <a:p>
            <a:pPr marL="0" lvl="0" indent="0" algn="l" rtl="0">
              <a:spcBef>
                <a:spcPts val="0"/>
              </a:spcBef>
              <a:spcAft>
                <a:spcPts val="0"/>
              </a:spcAft>
              <a:buNone/>
            </a:pPr>
            <a:r>
              <a:rPr lang="en" sz="1900" dirty="0"/>
              <a:t>Lihla Saisi Shiribwa</a:t>
            </a:r>
          </a:p>
          <a:p>
            <a:pPr marL="0" lvl="0" indent="0" algn="l" rtl="0">
              <a:spcBef>
                <a:spcPts val="0"/>
              </a:spcBef>
              <a:spcAft>
                <a:spcPts val="0"/>
              </a:spcAft>
              <a:buNone/>
            </a:pPr>
            <a:r>
              <a:rPr lang="en-US" sz="1900" dirty="0"/>
              <a:t>Anne </a:t>
            </a:r>
            <a:r>
              <a:rPr lang="en-US" sz="1900" dirty="0" err="1"/>
              <a:t>Njeri</a:t>
            </a:r>
            <a:r>
              <a:rPr lang="en-US" sz="1900" dirty="0"/>
              <a:t> Kamau</a:t>
            </a:r>
            <a:endParaRPr sz="19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 </a:t>
            </a:r>
            <a:endParaRPr sz="1400" dirty="0"/>
          </a:p>
        </p:txBody>
      </p:sp>
      <p:pic>
        <p:nvPicPr>
          <p:cNvPr id="112" name="Google Shape;112;p20" descr="Black and white upward shot of Golden Gate Bridge"/>
          <p:cNvPicPr preferRelativeResize="0"/>
          <p:nvPr/>
        </p:nvPicPr>
        <p:blipFill rotWithShape="1">
          <a:blip r:embed="rId3">
            <a:alphaModFix/>
          </a:blip>
          <a:srcRect l="19071" t="9" r="4853"/>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289500" y="-15875"/>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a:t>
            </a:r>
            <a:endParaRPr/>
          </a:p>
        </p:txBody>
      </p:sp>
      <p:sp>
        <p:nvSpPr>
          <p:cNvPr id="74" name="Google Shape;74;p14"/>
          <p:cNvSpPr txBox="1"/>
          <p:nvPr/>
        </p:nvSpPr>
        <p:spPr>
          <a:xfrm>
            <a:off x="528650" y="1057275"/>
            <a:ext cx="6443700" cy="3647122"/>
          </a:xfrm>
          <a:prstGeom prst="rect">
            <a:avLst/>
          </a:prstGeom>
          <a:noFill/>
          <a:ln>
            <a:noFill/>
          </a:ln>
        </p:spPr>
        <p:txBody>
          <a:bodyPr spcFirstLastPara="1" wrap="square" lIns="91425" tIns="91425" rIns="91425" bIns="91425" anchor="t" anchorCtr="0">
            <a:spAutoFit/>
          </a:bodyPr>
          <a:lstStyle/>
          <a:p>
            <a:pPr marL="457200" lvl="0" indent="-419100" algn="l" rtl="0">
              <a:lnSpc>
                <a:spcPct val="150000"/>
              </a:lnSpc>
              <a:spcBef>
                <a:spcPts val="0"/>
              </a:spcBef>
              <a:spcAft>
                <a:spcPts val="0"/>
              </a:spcAft>
              <a:buClr>
                <a:schemeClr val="lt1"/>
              </a:buClr>
              <a:buSzPts val="3000"/>
              <a:buFont typeface="Roboto"/>
              <a:buChar char="●"/>
            </a:pPr>
            <a:r>
              <a:rPr lang="en" sz="3000" dirty="0">
                <a:solidFill>
                  <a:schemeClr val="lt1"/>
                </a:solidFill>
                <a:latin typeface="Roboto"/>
                <a:ea typeface="Roboto"/>
                <a:cs typeface="Roboto"/>
                <a:sym typeface="Roboto"/>
              </a:rPr>
              <a:t>Introduction</a:t>
            </a:r>
            <a:endParaRPr sz="3000" dirty="0">
              <a:solidFill>
                <a:schemeClr val="lt1"/>
              </a:solidFill>
              <a:latin typeface="Roboto"/>
              <a:ea typeface="Roboto"/>
              <a:cs typeface="Roboto"/>
              <a:sym typeface="Roboto"/>
            </a:endParaRPr>
          </a:p>
          <a:p>
            <a:pPr marL="457200" lvl="0" indent="-419100" algn="l" rtl="0">
              <a:lnSpc>
                <a:spcPct val="150000"/>
              </a:lnSpc>
              <a:spcBef>
                <a:spcPts val="0"/>
              </a:spcBef>
              <a:spcAft>
                <a:spcPts val="0"/>
              </a:spcAft>
              <a:buClr>
                <a:schemeClr val="lt1"/>
              </a:buClr>
              <a:buSzPts val="3000"/>
              <a:buFont typeface="Roboto"/>
              <a:buChar char="●"/>
            </a:pPr>
            <a:r>
              <a:rPr lang="en" sz="3000" dirty="0">
                <a:solidFill>
                  <a:schemeClr val="lt1"/>
                </a:solidFill>
                <a:latin typeface="Roboto"/>
                <a:ea typeface="Roboto"/>
                <a:cs typeface="Roboto"/>
                <a:sym typeface="Roboto"/>
              </a:rPr>
              <a:t>Data Cleaning</a:t>
            </a:r>
            <a:endParaRPr sz="3000" dirty="0">
              <a:solidFill>
                <a:schemeClr val="lt1"/>
              </a:solidFill>
              <a:latin typeface="Roboto"/>
              <a:ea typeface="Roboto"/>
              <a:cs typeface="Roboto"/>
              <a:sym typeface="Roboto"/>
            </a:endParaRPr>
          </a:p>
          <a:p>
            <a:pPr marL="457200" lvl="0" indent="-419100" algn="l" rtl="0">
              <a:lnSpc>
                <a:spcPct val="150000"/>
              </a:lnSpc>
              <a:spcBef>
                <a:spcPts val="0"/>
              </a:spcBef>
              <a:spcAft>
                <a:spcPts val="0"/>
              </a:spcAft>
              <a:buClr>
                <a:schemeClr val="lt1"/>
              </a:buClr>
              <a:buSzPts val="3000"/>
              <a:buFont typeface="Roboto"/>
              <a:buChar char="●"/>
            </a:pPr>
            <a:r>
              <a:rPr lang="en" sz="3000" dirty="0">
                <a:solidFill>
                  <a:schemeClr val="lt1"/>
                </a:solidFill>
                <a:latin typeface="Roboto"/>
                <a:ea typeface="Roboto"/>
                <a:cs typeface="Roboto"/>
                <a:sym typeface="Roboto"/>
              </a:rPr>
              <a:t>Data Visualization (PowerBI)</a:t>
            </a:r>
          </a:p>
          <a:p>
            <a:pPr marL="457200" lvl="0" indent="-419100" algn="l" rtl="0">
              <a:lnSpc>
                <a:spcPct val="150000"/>
              </a:lnSpc>
              <a:spcBef>
                <a:spcPts val="0"/>
              </a:spcBef>
              <a:spcAft>
                <a:spcPts val="0"/>
              </a:spcAft>
              <a:buClr>
                <a:schemeClr val="lt1"/>
              </a:buClr>
              <a:buSzPts val="3000"/>
              <a:buFont typeface="Roboto"/>
              <a:buChar char="●"/>
            </a:pPr>
            <a:r>
              <a:rPr lang="en" sz="3000" dirty="0">
                <a:solidFill>
                  <a:schemeClr val="lt1"/>
                </a:solidFill>
                <a:latin typeface="Roboto"/>
                <a:ea typeface="Roboto"/>
                <a:cs typeface="Roboto"/>
                <a:sym typeface="Roboto"/>
              </a:rPr>
              <a:t>Data Insights</a:t>
            </a:r>
            <a:endParaRPr sz="3000" dirty="0">
              <a:solidFill>
                <a:schemeClr val="lt1"/>
              </a:solidFill>
              <a:latin typeface="Roboto"/>
              <a:ea typeface="Roboto"/>
              <a:cs typeface="Roboto"/>
              <a:sym typeface="Roboto"/>
            </a:endParaRPr>
          </a:p>
          <a:p>
            <a:pPr marL="457200" lvl="0" indent="-419100" algn="l" rtl="0">
              <a:lnSpc>
                <a:spcPct val="150000"/>
              </a:lnSpc>
              <a:spcBef>
                <a:spcPts val="0"/>
              </a:spcBef>
              <a:spcAft>
                <a:spcPts val="0"/>
              </a:spcAft>
              <a:buClr>
                <a:schemeClr val="lt1"/>
              </a:buClr>
              <a:buSzPts val="3000"/>
              <a:buFont typeface="Roboto"/>
              <a:buChar char="●"/>
            </a:pPr>
            <a:r>
              <a:rPr lang="en" sz="3000" dirty="0">
                <a:solidFill>
                  <a:schemeClr val="lt1"/>
                </a:solidFill>
                <a:latin typeface="Roboto"/>
                <a:ea typeface="Roboto"/>
                <a:cs typeface="Roboto"/>
                <a:sym typeface="Roboto"/>
              </a:rPr>
              <a:t>Conclusion</a:t>
            </a:r>
            <a:endParaRPr sz="3000" dirty="0">
              <a:solidFill>
                <a:schemeClr val="lt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80" name="Google Shape;80;p15"/>
          <p:cNvSpPr txBox="1">
            <a:spLocks noGrp="1"/>
          </p:cNvSpPr>
          <p:nvPr>
            <p:ph type="body" idx="1"/>
          </p:nvPr>
        </p:nvSpPr>
        <p:spPr>
          <a:xfrm>
            <a:off x="471900" y="1819075"/>
            <a:ext cx="8479800" cy="309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organization's or a group's key metrics can be kept on a dashboard, which is a consolidated platform.</a:t>
            </a:r>
            <a:endParaRPr/>
          </a:p>
          <a:p>
            <a:pPr marL="0" lvl="0" indent="0" algn="l" rtl="0">
              <a:spcBef>
                <a:spcPts val="1600"/>
              </a:spcBef>
              <a:spcAft>
                <a:spcPts val="0"/>
              </a:spcAft>
              <a:buNone/>
            </a:pPr>
            <a:r>
              <a:rPr lang="en"/>
              <a:t>When done effectively, it can serve as a company's main information source. Dashboards are useful for tracking an organization's performance and boosting productivity.</a:t>
            </a:r>
            <a:endParaRPr/>
          </a:p>
          <a:p>
            <a:pPr marL="0" lvl="0" indent="0" algn="l" rtl="0">
              <a:spcBef>
                <a:spcPts val="1600"/>
              </a:spcBef>
              <a:spcAft>
                <a:spcPts val="0"/>
              </a:spcAft>
              <a:buNone/>
            </a:pPr>
            <a:r>
              <a:rPr lang="en"/>
              <a:t>This project presents a getInnotized analytical dashboard solution. The dashboard provides streamlined data that may affect decision-making in the future for the organization's growth.</a:t>
            </a:r>
            <a:endParaRPr/>
          </a:p>
          <a:p>
            <a:pPr marL="0" lvl="0" indent="0" algn="l"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a:t>
            </a:r>
            <a:endParaRPr/>
          </a:p>
        </p:txBody>
      </p:sp>
      <p:sp>
        <p:nvSpPr>
          <p:cNvPr id="86" name="Google Shape;86;p16"/>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t>Data cleaning is the process of detecting and correcting inaccurate records in your dataset</a:t>
            </a:r>
            <a:endParaRPr sz="1900"/>
          </a:p>
          <a:p>
            <a:pPr marL="0" lvl="0" indent="0" algn="l" rtl="0">
              <a:spcBef>
                <a:spcPts val="1600"/>
              </a:spcBef>
              <a:spcAft>
                <a:spcPts val="1600"/>
              </a:spcAft>
              <a:buNone/>
            </a:pPr>
            <a:r>
              <a:rPr lang="en" sz="1900"/>
              <a:t>In this project, the data was cleaned with both python and excel powerquery</a:t>
            </a:r>
            <a:endParaRPr sz="1900"/>
          </a:p>
        </p:txBody>
      </p:sp>
      <p:sp>
        <p:nvSpPr>
          <p:cNvPr id="87" name="Google Shape;87;p16"/>
          <p:cNvSpPr txBox="1">
            <a:spLocks noGrp="1"/>
          </p:cNvSpPr>
          <p:nvPr>
            <p:ph type="body" idx="2"/>
          </p:nvPr>
        </p:nvSpPr>
        <p:spPr>
          <a:xfrm>
            <a:off x="4572000" y="1718797"/>
            <a:ext cx="4429200" cy="318207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dirty="0"/>
              <a:t>Some data modification performed are;</a:t>
            </a:r>
            <a:endParaRPr sz="1900" dirty="0"/>
          </a:p>
          <a:p>
            <a:pPr marL="457200" lvl="0" indent="-349250" algn="l" rtl="0">
              <a:lnSpc>
                <a:spcPct val="150000"/>
              </a:lnSpc>
              <a:spcBef>
                <a:spcPts val="1600"/>
              </a:spcBef>
              <a:spcAft>
                <a:spcPts val="0"/>
              </a:spcAft>
              <a:buSzPts val="1900"/>
              <a:buChar char="●"/>
            </a:pPr>
            <a:r>
              <a:rPr lang="en" sz="1900" dirty="0"/>
              <a:t>Handling NAN values</a:t>
            </a:r>
          </a:p>
          <a:p>
            <a:pPr marL="457200" lvl="0" indent="-349250" algn="l" rtl="0">
              <a:lnSpc>
                <a:spcPct val="150000"/>
              </a:lnSpc>
              <a:spcBef>
                <a:spcPts val="1600"/>
              </a:spcBef>
              <a:spcAft>
                <a:spcPts val="0"/>
              </a:spcAft>
              <a:buSzPts val="1900"/>
              <a:buChar char="●"/>
            </a:pPr>
            <a:r>
              <a:rPr lang="en-US" sz="1900" dirty="0"/>
              <a:t>Date Corrections</a:t>
            </a:r>
            <a:endParaRPr sz="1900" dirty="0"/>
          </a:p>
          <a:p>
            <a:pPr marL="457200" lvl="0" indent="-349250" algn="l" rtl="0">
              <a:lnSpc>
                <a:spcPct val="150000"/>
              </a:lnSpc>
              <a:spcBef>
                <a:spcPts val="0"/>
              </a:spcBef>
              <a:spcAft>
                <a:spcPts val="0"/>
              </a:spcAft>
              <a:buSzPts val="1900"/>
              <a:buChar char="●"/>
            </a:pPr>
            <a:r>
              <a:rPr lang="en" sz="1900" dirty="0"/>
              <a:t>Deleting Blank rows</a:t>
            </a:r>
            <a:endParaRPr sz="1900" dirty="0"/>
          </a:p>
          <a:p>
            <a:pPr marL="457200" lvl="0" indent="-349250" algn="l" rtl="0">
              <a:lnSpc>
                <a:spcPct val="150000"/>
              </a:lnSpc>
              <a:spcBef>
                <a:spcPts val="0"/>
              </a:spcBef>
              <a:spcAft>
                <a:spcPts val="0"/>
              </a:spcAft>
              <a:buSzPts val="1900"/>
              <a:buChar char="●"/>
            </a:pPr>
            <a:r>
              <a:rPr lang="en" sz="1900" dirty="0"/>
              <a:t>Correcting dataypes</a:t>
            </a:r>
            <a:endParaRPr sz="1900" dirty="0"/>
          </a:p>
          <a:p>
            <a:pPr marL="457200" lvl="0" indent="-349250" algn="l" rtl="0">
              <a:lnSpc>
                <a:spcPct val="150000"/>
              </a:lnSpc>
              <a:spcBef>
                <a:spcPts val="0"/>
              </a:spcBef>
              <a:spcAft>
                <a:spcPts val="0"/>
              </a:spcAft>
              <a:buSzPts val="1900"/>
              <a:buChar char="●"/>
            </a:pPr>
            <a:r>
              <a:rPr lang="en" sz="1900" dirty="0"/>
              <a:t>Merging sheets from different sources into one dataframe</a:t>
            </a:r>
            <a:endParaRPr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0" y="13775"/>
            <a:ext cx="9144000" cy="63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t>Dashboard Presentation</a:t>
            </a:r>
            <a:endParaRPr sz="3200"/>
          </a:p>
        </p:txBody>
      </p:sp>
      <p:pic>
        <p:nvPicPr>
          <p:cNvPr id="93" name="Google Shape;93;p17"/>
          <p:cNvPicPr preferRelativeResize="0"/>
          <p:nvPr/>
        </p:nvPicPr>
        <p:blipFill>
          <a:blip r:embed="rId3">
            <a:alphaModFix/>
          </a:blip>
          <a:stretch>
            <a:fillRect/>
          </a:stretch>
        </p:blipFill>
        <p:spPr>
          <a:xfrm>
            <a:off x="152400" y="643725"/>
            <a:ext cx="8820150" cy="4499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0" y="13775"/>
            <a:ext cx="9144000" cy="63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a:t>Dashboard Presentation</a:t>
            </a:r>
            <a:endParaRPr sz="3200"/>
          </a:p>
        </p:txBody>
      </p:sp>
      <p:pic>
        <p:nvPicPr>
          <p:cNvPr id="99" name="Google Shape;99;p18"/>
          <p:cNvPicPr preferRelativeResize="0"/>
          <p:nvPr/>
        </p:nvPicPr>
        <p:blipFill>
          <a:blip r:embed="rId3">
            <a:alphaModFix/>
          </a:blip>
          <a:stretch>
            <a:fillRect/>
          </a:stretch>
        </p:blipFill>
        <p:spPr>
          <a:xfrm>
            <a:off x="152400" y="643775"/>
            <a:ext cx="8734425" cy="4347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Insights</a:t>
            </a:r>
            <a:endParaRPr dirty="0"/>
          </a:p>
        </p:txBody>
      </p:sp>
      <p:sp>
        <p:nvSpPr>
          <p:cNvPr id="86" name="Google Shape;86;p16"/>
          <p:cNvSpPr txBox="1">
            <a:spLocks noGrp="1"/>
          </p:cNvSpPr>
          <p:nvPr>
            <p:ph type="body" idx="1"/>
          </p:nvPr>
        </p:nvSpPr>
        <p:spPr>
          <a:xfrm>
            <a:off x="471900" y="1919075"/>
            <a:ext cx="7578945" cy="2710200"/>
          </a:xfrm>
          <a:prstGeom prst="rect">
            <a:avLst/>
          </a:prstGeom>
        </p:spPr>
        <p:txBody>
          <a:bodyPr spcFirstLastPara="1" wrap="square" lIns="91425" tIns="91425" rIns="91425" bIns="91425" anchor="t" anchorCtr="0">
            <a:noAutofit/>
          </a:bodyPr>
          <a:lstStyle/>
          <a:p>
            <a:pPr indent="-457200"/>
            <a:r>
              <a:rPr lang="en-US" sz="1800" dirty="0"/>
              <a:t>The client made a total of 34.5M in the year 2019</a:t>
            </a:r>
          </a:p>
          <a:p>
            <a:pPr indent="-457200"/>
            <a:r>
              <a:rPr lang="en-US" sz="1800" dirty="0"/>
              <a:t>Sales increased from Jan. to April, decreased from May to Sep., and then increased from Oct. to Dec. Thus, sales increases in the first four months and the last three months.</a:t>
            </a:r>
          </a:p>
          <a:p>
            <a:pPr marL="0" lvl="0" indent="0" algn="l" rtl="0">
              <a:spcBef>
                <a:spcPts val="0"/>
              </a:spcBef>
              <a:spcAft>
                <a:spcPts val="0"/>
              </a:spcAft>
              <a:buNone/>
            </a:pPr>
            <a:endParaRPr sz="1900" dirty="0"/>
          </a:p>
        </p:txBody>
      </p:sp>
    </p:spTree>
    <p:extLst>
      <p:ext uri="{BB962C8B-B14F-4D97-AF65-F5344CB8AC3E}">
        <p14:creationId xmlns:p14="http://schemas.microsoft.com/office/powerpoint/2010/main" val="3419941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Insights (cont’d)</a:t>
            </a:r>
            <a:endParaRPr dirty="0"/>
          </a:p>
        </p:txBody>
      </p:sp>
      <p:sp>
        <p:nvSpPr>
          <p:cNvPr id="86" name="Google Shape;86;p16"/>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Best-Selling Products</a:t>
            </a:r>
          </a:p>
          <a:p>
            <a:pPr marL="342900" indent="-342900"/>
            <a:r>
              <a:rPr lang="en-US" dirty="0" err="1"/>
              <a:t>Macbook</a:t>
            </a:r>
            <a:r>
              <a:rPr lang="en-US" dirty="0"/>
              <a:t> Pro Laptop</a:t>
            </a:r>
          </a:p>
          <a:p>
            <a:pPr marL="342900" indent="-342900"/>
            <a:r>
              <a:rPr lang="en-US" dirty="0"/>
              <a:t>iPhone,</a:t>
            </a:r>
          </a:p>
          <a:p>
            <a:pPr marL="342900" indent="-342900"/>
            <a:r>
              <a:rPr lang="en-US" dirty="0" err="1"/>
              <a:t>Thinkpad</a:t>
            </a:r>
            <a:r>
              <a:rPr lang="en-US" dirty="0"/>
              <a:t> Laptop</a:t>
            </a:r>
          </a:p>
          <a:p>
            <a:pPr marL="342900" indent="-342900"/>
            <a:r>
              <a:rPr lang="en-US" dirty="0"/>
              <a:t>Google Phone</a:t>
            </a:r>
          </a:p>
          <a:p>
            <a:pPr marL="342900" indent="-342900"/>
            <a:r>
              <a:rPr lang="en-US" dirty="0"/>
              <a:t>27in 4K Gamming Monitor</a:t>
            </a:r>
          </a:p>
          <a:p>
            <a:pPr marL="342900" indent="-342900"/>
            <a:r>
              <a:rPr lang="en-US" dirty="0"/>
              <a:t>34in Ultrawide Monitor</a:t>
            </a:r>
          </a:p>
          <a:p>
            <a:pPr marL="342900" indent="-342900"/>
            <a:r>
              <a:rPr lang="en-US" dirty="0"/>
              <a:t>Apple </a:t>
            </a:r>
            <a:r>
              <a:rPr lang="en-US" dirty="0" err="1"/>
              <a:t>Airpods</a:t>
            </a:r>
            <a:r>
              <a:rPr lang="en-US" dirty="0"/>
              <a:t> Headphones,</a:t>
            </a:r>
          </a:p>
          <a:p>
            <a:pPr marL="342900" indent="-342900"/>
            <a:r>
              <a:rPr lang="en-US" dirty="0" err="1"/>
              <a:t>FlatScreen</a:t>
            </a:r>
            <a:r>
              <a:rPr lang="en-US" dirty="0"/>
              <a:t> TV, Bose SoundSport Headphones, 27in FHD Monitor</a:t>
            </a:r>
          </a:p>
        </p:txBody>
      </p:sp>
      <p:sp>
        <p:nvSpPr>
          <p:cNvPr id="87" name="Google Shape;87;p16"/>
          <p:cNvSpPr txBox="1">
            <a:spLocks noGrp="1"/>
          </p:cNvSpPr>
          <p:nvPr>
            <p:ph type="body" idx="2"/>
          </p:nvPr>
        </p:nvSpPr>
        <p:spPr>
          <a:xfrm>
            <a:off x="4572000" y="1919075"/>
            <a:ext cx="4429200" cy="298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Worst-Selling Products</a:t>
            </a:r>
          </a:p>
          <a:p>
            <a:pPr marL="342900" indent="-342900"/>
            <a:r>
              <a:rPr lang="en-US" dirty="0"/>
              <a:t>20in Monitor</a:t>
            </a:r>
          </a:p>
          <a:p>
            <a:pPr marL="342900" indent="-342900"/>
            <a:r>
              <a:rPr lang="en-US" dirty="0"/>
              <a:t>27in FHD Monitor</a:t>
            </a:r>
          </a:p>
          <a:p>
            <a:pPr marL="342900" indent="-342900"/>
            <a:r>
              <a:rPr lang="en-US" dirty="0"/>
              <a:t>AA Batteries (4-pack)</a:t>
            </a:r>
          </a:p>
          <a:p>
            <a:pPr marL="342900" indent="-342900"/>
            <a:r>
              <a:rPr lang="en-US" dirty="0"/>
              <a:t>AAA Batteries (4-pack)</a:t>
            </a:r>
          </a:p>
          <a:p>
            <a:pPr marL="342900" indent="-342900"/>
            <a:r>
              <a:rPr lang="en-US" dirty="0"/>
              <a:t>LG Dryer,</a:t>
            </a:r>
          </a:p>
          <a:p>
            <a:pPr marL="342900" indent="-342900"/>
            <a:r>
              <a:rPr lang="en-US" dirty="0"/>
              <a:t>LG Washing Machine</a:t>
            </a:r>
          </a:p>
          <a:p>
            <a:pPr marL="342900" indent="-342900"/>
            <a:r>
              <a:rPr lang="en-US" dirty="0"/>
              <a:t>USB-C Charging cable,</a:t>
            </a:r>
          </a:p>
          <a:p>
            <a:pPr marL="342900" indent="-342900"/>
            <a:r>
              <a:rPr lang="en-US" dirty="0"/>
              <a:t>Wired Headphones</a:t>
            </a:r>
          </a:p>
          <a:p>
            <a:pPr marL="342900" indent="-342900"/>
            <a:r>
              <a:rPr lang="en-US" dirty="0"/>
              <a:t>Lighting Charging cable</a:t>
            </a:r>
          </a:p>
          <a:p>
            <a:pPr marL="342900" indent="-342900"/>
            <a:r>
              <a:rPr lang="en-US" dirty="0" err="1"/>
              <a:t>Vareebadd</a:t>
            </a:r>
            <a:r>
              <a:rPr lang="en-US" dirty="0"/>
              <a:t> Phone</a:t>
            </a:r>
          </a:p>
        </p:txBody>
      </p:sp>
    </p:spTree>
    <p:extLst>
      <p:ext uri="{BB962C8B-B14F-4D97-AF65-F5344CB8AC3E}">
        <p14:creationId xmlns:p14="http://schemas.microsoft.com/office/powerpoint/2010/main" val="3854098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Insights (cont’d)</a:t>
            </a:r>
            <a:endParaRPr dirty="0"/>
          </a:p>
        </p:txBody>
      </p:sp>
      <p:sp>
        <p:nvSpPr>
          <p:cNvPr id="86" name="Google Shape;86;p16"/>
          <p:cNvSpPr txBox="1">
            <a:spLocks noGrp="1"/>
          </p:cNvSpPr>
          <p:nvPr>
            <p:ph type="body" idx="1"/>
          </p:nvPr>
        </p:nvSpPr>
        <p:spPr>
          <a:xfrm>
            <a:off x="471900" y="1919075"/>
            <a:ext cx="7578945" cy="2710200"/>
          </a:xfrm>
          <a:prstGeom prst="rect">
            <a:avLst/>
          </a:prstGeom>
        </p:spPr>
        <p:txBody>
          <a:bodyPr spcFirstLastPara="1" wrap="square" lIns="91425" tIns="91425" rIns="91425" bIns="91425" anchor="t" anchorCtr="0">
            <a:noAutofit/>
          </a:bodyPr>
          <a:lstStyle/>
          <a:p>
            <a:pPr marL="342900" indent="-342900"/>
            <a:r>
              <a:rPr lang="en-US" sz="1900" dirty="0"/>
              <a:t>Cities with the most product deliveries are San Francesco, followed by Los Angeles, New York City, and Boston</a:t>
            </a:r>
          </a:p>
          <a:p>
            <a:pPr marL="342900" indent="-342900"/>
            <a:r>
              <a:rPr lang="en-US" sz="1900" dirty="0"/>
              <a:t>High-level products generated a revenue of $32.1M with quantity of 15.7K sold while basic-level products generated a revenue of $2.4M with quantity of 15.3K sold</a:t>
            </a:r>
          </a:p>
          <a:p>
            <a:pPr marL="342900" indent="-342900"/>
            <a:r>
              <a:rPr lang="en-US" sz="1900" dirty="0"/>
              <a:t>Thursdays recorded the highest sales in the 2019, followed by Saturdays, Tuesdays, Fridays, Mondays and Wednesdays with Sundays recording the lowest sales.</a:t>
            </a:r>
            <a:endParaRPr sz="1900" dirty="0"/>
          </a:p>
        </p:txBody>
      </p:sp>
    </p:spTree>
    <p:extLst>
      <p:ext uri="{BB962C8B-B14F-4D97-AF65-F5344CB8AC3E}">
        <p14:creationId xmlns:p14="http://schemas.microsoft.com/office/powerpoint/2010/main" val="2921461016"/>
      </p:ext>
    </p:extLst>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TotalTime>
  <Words>388</Words>
  <Application>Microsoft Office PowerPoint</Application>
  <PresentationFormat>On-screen Show (16:9)</PresentationFormat>
  <Paragraphs>63</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Roboto</vt:lpstr>
      <vt:lpstr>Material</vt:lpstr>
      <vt:lpstr>Capstone Project (DAP)</vt:lpstr>
      <vt:lpstr>Content</vt:lpstr>
      <vt:lpstr>Introduction</vt:lpstr>
      <vt:lpstr>Data Cleaning</vt:lpstr>
      <vt:lpstr>Dashboard Presentation</vt:lpstr>
      <vt:lpstr>Dashboard Presentation</vt:lpstr>
      <vt:lpstr>Data Insights</vt:lpstr>
      <vt:lpstr>Data Insights (cont’d)</vt:lpstr>
      <vt:lpstr>Data Insights (cont’d)</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(DAP)</dc:title>
  <cp:lastModifiedBy>Evans Tetteh Akoto</cp:lastModifiedBy>
  <cp:revision>7</cp:revision>
  <dcterms:modified xsi:type="dcterms:W3CDTF">2023-06-19T05:26:20Z</dcterms:modified>
</cp:coreProperties>
</file>